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Corben"/>
      <p:regular r:id="rId15"/>
    </p:embeddedFont>
    <p:embeddedFont>
      <p:font typeface="Corben"/>
      <p:regular r:id="rId16"/>
    </p:embeddedFont>
    <p:embeddedFont>
      <p:font typeface="Nobile"/>
      <p:regular r:id="rId17"/>
    </p:embeddedFont>
    <p:embeddedFont>
      <p:font typeface="Nobile"/>
      <p:regular r:id="rId18"/>
    </p:embeddedFont>
    <p:embeddedFont>
      <p:font typeface="Nobile"/>
      <p:regular r:id="rId19"/>
    </p:embeddedFont>
    <p:embeddedFont>
      <p:font typeface="Nobil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Latest Smartphone Trends: A Deep Dive</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Join us for an exploration of the ever-evolving smartphone landscape. We'll examine key trends, market dynamics, and cutting-edge technologies shaping the future of this ubiquitous device.</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491639"/>
            <a:ext cx="347663" cy="347663"/>
          </a:xfrm>
          <a:prstGeom prst="rect">
            <a:avLst/>
          </a:prstGeom>
        </p:spPr>
      </p:pic>
      <p:sp>
        <p:nvSpPr>
          <p:cNvPr id="7" name="Text 3"/>
          <p:cNvSpPr/>
          <p:nvPr/>
        </p:nvSpPr>
        <p:spPr>
          <a:xfrm>
            <a:off x="1270040" y="5467112"/>
            <a:ext cx="3066217" cy="396835"/>
          </a:xfrm>
          <a:prstGeom prst="rect">
            <a:avLst/>
          </a:prstGeom>
          <a:noFill/>
          <a:ln/>
        </p:spPr>
        <p:txBody>
          <a:bodyPr wrap="none" lIns="0" tIns="0" rIns="0" bIns="0" rtlCol="0" anchor="t"/>
          <a:lstStyle/>
          <a:p>
            <a:pPr algn="l" indent="0" marL="0">
              <a:lnSpc>
                <a:spcPts val="3100"/>
              </a:lnSpc>
              <a:buNone/>
            </a:pPr>
            <a:r>
              <a:rPr lang="en-US" sz="2200" b="1" dirty="0">
                <a:solidFill>
                  <a:srgbClr val="404155"/>
                </a:solidFill>
                <a:latin typeface="Nobile Bold" pitchFamily="34" charset="0"/>
                <a:ea typeface="Nobile Bold" pitchFamily="34" charset="-122"/>
                <a:cs typeface="Nobile Bold" pitchFamily="34" charset="-120"/>
              </a:rPr>
              <a:t>by Abhishek Sharma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8093273"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Smartphone Market Overview</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Market Growth</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global smartphone market has reached record levels, with over 1.4 billion units shipped in 2022. The market is expected to continue growing, driven by factors such as increasing smartphone penetration and the adoption of 5G technology.</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Key Players</a:t>
            </a:r>
            <a:endParaRPr lang="en-US" sz="2200" dirty="0"/>
          </a:p>
        </p:txBody>
      </p:sp>
      <p:sp>
        <p:nvSpPr>
          <p:cNvPr id="6" name="Text 4"/>
          <p:cNvSpPr/>
          <p:nvPr/>
        </p:nvSpPr>
        <p:spPr>
          <a:xfrm>
            <a:off x="7599521" y="403395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smartphone market is dominated by a few key players, including Samsung, Apple, Xiaomi, and Oppo. These companies compete fiercely for market share, offering a wide range of devices at different price points.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525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Global Smartphone Shipments (2021-2022)</a:t>
            </a:r>
            <a:endParaRPr lang="en-US" sz="4450" dirty="0"/>
          </a:p>
        </p:txBody>
      </p:sp>
      <p:sp>
        <p:nvSpPr>
          <p:cNvPr id="4" name="Text 1"/>
          <p:cNvSpPr/>
          <p:nvPr/>
        </p:nvSpPr>
        <p:spPr>
          <a:xfrm>
            <a:off x="793790" y="3926324"/>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404155"/>
                </a:solidFill>
                <a:latin typeface="Corben" pitchFamily="34" charset="0"/>
                <a:ea typeface="Corben" pitchFamily="34" charset="-122"/>
                <a:cs typeface="Corben" pitchFamily="34" charset="-120"/>
              </a:rPr>
              <a:t>1.4B</a:t>
            </a:r>
            <a:endParaRPr lang="en-US" sz="5850" dirty="0"/>
          </a:p>
        </p:txBody>
      </p:sp>
      <p:sp>
        <p:nvSpPr>
          <p:cNvPr id="5" name="Text 2"/>
          <p:cNvSpPr/>
          <p:nvPr/>
        </p:nvSpPr>
        <p:spPr>
          <a:xfrm>
            <a:off x="1180148" y="4958120"/>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04155"/>
                </a:solidFill>
                <a:latin typeface="Corben" pitchFamily="34" charset="0"/>
                <a:ea typeface="Corben" pitchFamily="34" charset="-122"/>
                <a:cs typeface="Corben" pitchFamily="34" charset="-120"/>
              </a:rPr>
              <a:t>2022</a:t>
            </a:r>
            <a:endParaRPr lang="en-US" sz="2200" dirty="0"/>
          </a:p>
        </p:txBody>
      </p:sp>
      <p:sp>
        <p:nvSpPr>
          <p:cNvPr id="6" name="Text 3"/>
          <p:cNvSpPr/>
          <p:nvPr/>
        </p:nvSpPr>
        <p:spPr>
          <a:xfrm>
            <a:off x="793790" y="5448538"/>
            <a:ext cx="3608070" cy="725805"/>
          </a:xfrm>
          <a:prstGeom prst="rect">
            <a:avLst/>
          </a:prstGeom>
          <a:noFill/>
          <a:ln/>
        </p:spPr>
        <p:txBody>
          <a:bodyPr wrap="squar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Global smartphone shipments in 2022.</a:t>
            </a:r>
            <a:endParaRPr lang="en-US" sz="1750" dirty="0"/>
          </a:p>
        </p:txBody>
      </p:sp>
      <p:sp>
        <p:nvSpPr>
          <p:cNvPr id="7" name="Text 4"/>
          <p:cNvSpPr/>
          <p:nvPr/>
        </p:nvSpPr>
        <p:spPr>
          <a:xfrm>
            <a:off x="4742021" y="3926324"/>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04155"/>
                </a:solidFill>
                <a:latin typeface="Corben" pitchFamily="34" charset="0"/>
                <a:ea typeface="Corben" pitchFamily="34" charset="-122"/>
                <a:cs typeface="Corben" pitchFamily="34" charset="-120"/>
              </a:rPr>
              <a:t>1.3B</a:t>
            </a:r>
            <a:endParaRPr lang="en-US" sz="5850" dirty="0"/>
          </a:p>
        </p:txBody>
      </p:sp>
      <p:sp>
        <p:nvSpPr>
          <p:cNvPr id="8" name="Text 5"/>
          <p:cNvSpPr/>
          <p:nvPr/>
        </p:nvSpPr>
        <p:spPr>
          <a:xfrm>
            <a:off x="5128498" y="4958120"/>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04155"/>
                </a:solidFill>
                <a:latin typeface="Corben" pitchFamily="34" charset="0"/>
                <a:ea typeface="Corben" pitchFamily="34" charset="-122"/>
                <a:cs typeface="Corben" pitchFamily="34" charset="-120"/>
              </a:rPr>
              <a:t>2021</a:t>
            </a:r>
            <a:endParaRPr lang="en-US" sz="2200" dirty="0"/>
          </a:p>
        </p:txBody>
      </p:sp>
      <p:sp>
        <p:nvSpPr>
          <p:cNvPr id="9" name="Text 6"/>
          <p:cNvSpPr/>
          <p:nvPr/>
        </p:nvSpPr>
        <p:spPr>
          <a:xfrm>
            <a:off x="4742021" y="5448538"/>
            <a:ext cx="3608189" cy="725805"/>
          </a:xfrm>
          <a:prstGeom prst="rect">
            <a:avLst/>
          </a:prstGeom>
          <a:noFill/>
          <a:ln/>
        </p:spPr>
        <p:txBody>
          <a:bodyPr wrap="squar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Global smartphone shipments in 2021.</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11132463"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Smartphone OS Market Share (2021-2022)</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Android Dominance</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Android continues to dominate the smartphone operating system market, with a global market share of 85% in 2022.</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iOS Steady</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iOS, Apple's mobile operating system, holds a steady market share of around 15%. This is due to the strong brand loyalty and premium pricing of Apple devices.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8070"/>
          </a:xfrm>
          <a:prstGeom prst="rect">
            <a:avLst/>
          </a:prstGeom>
        </p:spPr>
      </p:pic>
      <p:sp>
        <p:nvSpPr>
          <p:cNvPr id="3" name="Text 0"/>
          <p:cNvSpPr/>
          <p:nvPr/>
        </p:nvSpPr>
        <p:spPr>
          <a:xfrm>
            <a:off x="744260" y="3411974"/>
            <a:ext cx="11864697" cy="664488"/>
          </a:xfrm>
          <a:prstGeom prst="rect">
            <a:avLst/>
          </a:prstGeom>
          <a:noFill/>
          <a:ln/>
        </p:spPr>
        <p:txBody>
          <a:bodyPr wrap="none" lIns="0" tIns="0" rIns="0" bIns="0" rtlCol="0" anchor="t"/>
          <a:lstStyle/>
          <a:p>
            <a:pPr indent="0" marL="0">
              <a:lnSpc>
                <a:spcPts val="5200"/>
              </a:lnSpc>
              <a:buNone/>
            </a:pPr>
            <a:r>
              <a:rPr lang="en-US" sz="4150" dirty="0">
                <a:solidFill>
                  <a:srgbClr val="1B1B27"/>
                </a:solidFill>
                <a:latin typeface="Corben" pitchFamily="34" charset="0"/>
                <a:ea typeface="Corben" pitchFamily="34" charset="-122"/>
                <a:cs typeface="Corben" pitchFamily="34" charset="-120"/>
              </a:rPr>
              <a:t>Smartphone Display Technology Advancements</a:t>
            </a:r>
            <a:endParaRPr lang="en-US" sz="4150" dirty="0"/>
          </a:p>
        </p:txBody>
      </p:sp>
      <p:sp>
        <p:nvSpPr>
          <p:cNvPr id="4" name="Shape 1"/>
          <p:cNvSpPr/>
          <p:nvPr/>
        </p:nvSpPr>
        <p:spPr>
          <a:xfrm>
            <a:off x="744260" y="4634627"/>
            <a:ext cx="478393" cy="478393"/>
          </a:xfrm>
          <a:prstGeom prst="roundRect">
            <a:avLst>
              <a:gd name="adj" fmla="val 18669"/>
            </a:avLst>
          </a:prstGeom>
          <a:solidFill>
            <a:srgbClr val="D2D9F9"/>
          </a:solidFill>
          <a:ln w="7620">
            <a:solidFill>
              <a:srgbClr val="B8BFDF"/>
            </a:solidFill>
            <a:prstDash val="solid"/>
          </a:ln>
        </p:spPr>
      </p:sp>
      <p:sp>
        <p:nvSpPr>
          <p:cNvPr id="5" name="Text 2"/>
          <p:cNvSpPr/>
          <p:nvPr/>
        </p:nvSpPr>
        <p:spPr>
          <a:xfrm>
            <a:off x="936308" y="4714280"/>
            <a:ext cx="94298" cy="318968"/>
          </a:xfrm>
          <a:prstGeom prst="rect">
            <a:avLst/>
          </a:prstGeom>
          <a:noFill/>
          <a:ln/>
        </p:spPr>
        <p:txBody>
          <a:bodyPr wrap="none" lIns="0" tIns="0" rIns="0" bIns="0" rtlCol="0" anchor="t"/>
          <a:lstStyle/>
          <a:p>
            <a:pPr algn="ctr" indent="0" marL="0">
              <a:lnSpc>
                <a:spcPts val="2500"/>
              </a:lnSpc>
              <a:buNone/>
            </a:pPr>
            <a:r>
              <a:rPr lang="en-US" sz="2500" dirty="0">
                <a:solidFill>
                  <a:srgbClr val="404155"/>
                </a:solidFill>
                <a:latin typeface="Corben" pitchFamily="34" charset="0"/>
                <a:ea typeface="Corben" pitchFamily="34" charset="-122"/>
                <a:cs typeface="Corben" pitchFamily="34" charset="-120"/>
              </a:rPr>
              <a:t>1</a:t>
            </a:r>
            <a:endParaRPr lang="en-US" sz="2500" dirty="0"/>
          </a:p>
        </p:txBody>
      </p:sp>
      <p:sp>
        <p:nvSpPr>
          <p:cNvPr id="6" name="Text 3"/>
          <p:cNvSpPr/>
          <p:nvPr/>
        </p:nvSpPr>
        <p:spPr>
          <a:xfrm>
            <a:off x="1435298" y="4634627"/>
            <a:ext cx="2664976" cy="332303"/>
          </a:xfrm>
          <a:prstGeom prst="rect">
            <a:avLst/>
          </a:prstGeom>
          <a:noFill/>
          <a:ln/>
        </p:spPr>
        <p:txBody>
          <a:bodyPr wrap="none" lIns="0" tIns="0" rIns="0" bIns="0" rtlCol="0" anchor="t"/>
          <a:lstStyle/>
          <a:p>
            <a:pPr indent="0" marL="0">
              <a:lnSpc>
                <a:spcPts val="2600"/>
              </a:lnSpc>
              <a:buNone/>
            </a:pPr>
            <a:r>
              <a:rPr lang="en-US" sz="2050" dirty="0">
                <a:solidFill>
                  <a:srgbClr val="404155"/>
                </a:solidFill>
                <a:latin typeface="Corben" pitchFamily="34" charset="0"/>
                <a:ea typeface="Corben" pitchFamily="34" charset="-122"/>
                <a:cs typeface="Corben" pitchFamily="34" charset="-120"/>
              </a:rPr>
              <a:t>OLED and AMOLED</a:t>
            </a:r>
            <a:endParaRPr lang="en-US" sz="2050" dirty="0"/>
          </a:p>
        </p:txBody>
      </p:sp>
      <p:sp>
        <p:nvSpPr>
          <p:cNvPr id="7" name="Text 4"/>
          <p:cNvSpPr/>
          <p:nvPr/>
        </p:nvSpPr>
        <p:spPr>
          <a:xfrm>
            <a:off x="1435298" y="5094446"/>
            <a:ext cx="3547824" cy="2040969"/>
          </a:xfrm>
          <a:prstGeom prst="rect">
            <a:avLst/>
          </a:prstGeom>
          <a:noFill/>
          <a:ln/>
        </p:spPr>
        <p:txBody>
          <a:bodyPr wrap="square" lIns="0" tIns="0" rIns="0" bIns="0" rtlCol="0" anchor="t"/>
          <a:lstStyle/>
          <a:p>
            <a:pPr indent="0" marL="0">
              <a:lnSpc>
                <a:spcPts val="2650"/>
              </a:lnSpc>
              <a:buNone/>
            </a:pPr>
            <a:r>
              <a:rPr lang="en-US" sz="1650" dirty="0">
                <a:solidFill>
                  <a:srgbClr val="404155"/>
                </a:solidFill>
                <a:latin typeface="Nobile" pitchFamily="34" charset="0"/>
                <a:ea typeface="Nobile" pitchFamily="34" charset="-122"/>
                <a:cs typeface="Nobile" pitchFamily="34" charset="-120"/>
              </a:rPr>
              <a:t>OLED and AMOLED technologies are rapidly gaining popularity due to their superior image quality, deeper blacks, and wider color gamut. They also offer thinner and more power-efficient displays.</a:t>
            </a:r>
            <a:endParaRPr lang="en-US" sz="1650" dirty="0"/>
          </a:p>
        </p:txBody>
      </p:sp>
      <p:sp>
        <p:nvSpPr>
          <p:cNvPr id="8" name="Shape 5"/>
          <p:cNvSpPr/>
          <p:nvPr/>
        </p:nvSpPr>
        <p:spPr>
          <a:xfrm>
            <a:off x="5195768" y="4634627"/>
            <a:ext cx="478393" cy="478393"/>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5351740" y="4714280"/>
            <a:ext cx="166449" cy="318968"/>
          </a:xfrm>
          <a:prstGeom prst="rect">
            <a:avLst/>
          </a:prstGeom>
          <a:noFill/>
          <a:ln/>
        </p:spPr>
        <p:txBody>
          <a:bodyPr wrap="none" lIns="0" tIns="0" rIns="0" bIns="0" rtlCol="0" anchor="t"/>
          <a:lstStyle/>
          <a:p>
            <a:pPr algn="ctr" indent="0" marL="0">
              <a:lnSpc>
                <a:spcPts val="2500"/>
              </a:lnSpc>
              <a:buNone/>
            </a:pPr>
            <a:r>
              <a:rPr lang="en-US" sz="2500" dirty="0">
                <a:solidFill>
                  <a:srgbClr val="404155"/>
                </a:solidFill>
                <a:latin typeface="Corben" pitchFamily="34" charset="0"/>
                <a:ea typeface="Corben" pitchFamily="34" charset="-122"/>
                <a:cs typeface="Corben" pitchFamily="34" charset="-120"/>
              </a:rPr>
              <a:t>2</a:t>
            </a:r>
            <a:endParaRPr lang="en-US" sz="2500" dirty="0"/>
          </a:p>
        </p:txBody>
      </p:sp>
      <p:sp>
        <p:nvSpPr>
          <p:cNvPr id="10" name="Text 7"/>
          <p:cNvSpPr/>
          <p:nvPr/>
        </p:nvSpPr>
        <p:spPr>
          <a:xfrm>
            <a:off x="5886807" y="4634627"/>
            <a:ext cx="2658070" cy="332303"/>
          </a:xfrm>
          <a:prstGeom prst="rect">
            <a:avLst/>
          </a:prstGeom>
          <a:noFill/>
          <a:ln/>
        </p:spPr>
        <p:txBody>
          <a:bodyPr wrap="none" lIns="0" tIns="0" rIns="0" bIns="0" rtlCol="0" anchor="t"/>
          <a:lstStyle/>
          <a:p>
            <a:pPr indent="0" marL="0">
              <a:lnSpc>
                <a:spcPts val="2600"/>
              </a:lnSpc>
              <a:buNone/>
            </a:pPr>
            <a:r>
              <a:rPr lang="en-US" sz="2050" dirty="0">
                <a:solidFill>
                  <a:srgbClr val="404155"/>
                </a:solidFill>
                <a:latin typeface="Corben" pitchFamily="34" charset="0"/>
                <a:ea typeface="Corben" pitchFamily="34" charset="-122"/>
                <a:cs typeface="Corben" pitchFamily="34" charset="-120"/>
              </a:rPr>
              <a:t>Higher Resolution</a:t>
            </a:r>
            <a:endParaRPr lang="en-US" sz="2050" dirty="0"/>
          </a:p>
        </p:txBody>
      </p:sp>
      <p:sp>
        <p:nvSpPr>
          <p:cNvPr id="11" name="Text 8"/>
          <p:cNvSpPr/>
          <p:nvPr/>
        </p:nvSpPr>
        <p:spPr>
          <a:xfrm>
            <a:off x="5886807" y="5094446"/>
            <a:ext cx="3547824" cy="2381131"/>
          </a:xfrm>
          <a:prstGeom prst="rect">
            <a:avLst/>
          </a:prstGeom>
          <a:noFill/>
          <a:ln/>
        </p:spPr>
        <p:txBody>
          <a:bodyPr wrap="square" lIns="0" tIns="0" rIns="0" bIns="0" rtlCol="0" anchor="t"/>
          <a:lstStyle/>
          <a:p>
            <a:pPr indent="0" marL="0">
              <a:lnSpc>
                <a:spcPts val="2650"/>
              </a:lnSpc>
              <a:buNone/>
            </a:pPr>
            <a:r>
              <a:rPr lang="en-US" sz="1650" dirty="0">
                <a:solidFill>
                  <a:srgbClr val="404155"/>
                </a:solidFill>
                <a:latin typeface="Nobile" pitchFamily="34" charset="0"/>
                <a:ea typeface="Nobile" pitchFamily="34" charset="-122"/>
                <a:cs typeface="Nobile" pitchFamily="34" charset="-120"/>
              </a:rPr>
              <a:t>Smartphone displays are moving towards higher resolutions, with 2K and even 4K displays becoming increasingly common. This enables a more immersive viewing experience, especially for multimedia content.</a:t>
            </a:r>
            <a:endParaRPr lang="en-US" sz="1650" dirty="0"/>
          </a:p>
        </p:txBody>
      </p:sp>
      <p:sp>
        <p:nvSpPr>
          <p:cNvPr id="12" name="Shape 9"/>
          <p:cNvSpPr/>
          <p:nvPr/>
        </p:nvSpPr>
        <p:spPr>
          <a:xfrm>
            <a:off x="9647277" y="4634627"/>
            <a:ext cx="478393" cy="478393"/>
          </a:xfrm>
          <a:prstGeom prst="roundRect">
            <a:avLst>
              <a:gd name="adj" fmla="val 18669"/>
            </a:avLst>
          </a:prstGeom>
          <a:solidFill>
            <a:srgbClr val="D2D9F9"/>
          </a:solidFill>
          <a:ln w="7620">
            <a:solidFill>
              <a:srgbClr val="B8BFDF"/>
            </a:solidFill>
            <a:prstDash val="solid"/>
          </a:ln>
        </p:spPr>
      </p:sp>
      <p:sp>
        <p:nvSpPr>
          <p:cNvPr id="13" name="Text 10"/>
          <p:cNvSpPr/>
          <p:nvPr/>
        </p:nvSpPr>
        <p:spPr>
          <a:xfrm>
            <a:off x="9796820" y="4714280"/>
            <a:ext cx="179189" cy="318968"/>
          </a:xfrm>
          <a:prstGeom prst="rect">
            <a:avLst/>
          </a:prstGeom>
          <a:noFill/>
          <a:ln/>
        </p:spPr>
        <p:txBody>
          <a:bodyPr wrap="none" lIns="0" tIns="0" rIns="0" bIns="0" rtlCol="0" anchor="t"/>
          <a:lstStyle/>
          <a:p>
            <a:pPr algn="ctr" indent="0" marL="0">
              <a:lnSpc>
                <a:spcPts val="2500"/>
              </a:lnSpc>
              <a:buNone/>
            </a:pPr>
            <a:r>
              <a:rPr lang="en-US" sz="2500" dirty="0">
                <a:solidFill>
                  <a:srgbClr val="404155"/>
                </a:solidFill>
                <a:latin typeface="Corben" pitchFamily="34" charset="0"/>
                <a:ea typeface="Corben" pitchFamily="34" charset="-122"/>
                <a:cs typeface="Corben" pitchFamily="34" charset="-120"/>
              </a:rPr>
              <a:t>3</a:t>
            </a:r>
            <a:endParaRPr lang="en-US" sz="2500" dirty="0"/>
          </a:p>
        </p:txBody>
      </p:sp>
      <p:sp>
        <p:nvSpPr>
          <p:cNvPr id="14" name="Text 11"/>
          <p:cNvSpPr/>
          <p:nvPr/>
        </p:nvSpPr>
        <p:spPr>
          <a:xfrm>
            <a:off x="10338316" y="4634627"/>
            <a:ext cx="2658070" cy="332303"/>
          </a:xfrm>
          <a:prstGeom prst="rect">
            <a:avLst/>
          </a:prstGeom>
          <a:noFill/>
          <a:ln/>
        </p:spPr>
        <p:txBody>
          <a:bodyPr wrap="none" lIns="0" tIns="0" rIns="0" bIns="0" rtlCol="0" anchor="t"/>
          <a:lstStyle/>
          <a:p>
            <a:pPr indent="0" marL="0">
              <a:lnSpc>
                <a:spcPts val="2600"/>
              </a:lnSpc>
              <a:buNone/>
            </a:pPr>
            <a:r>
              <a:rPr lang="en-US" sz="2050" dirty="0">
                <a:solidFill>
                  <a:srgbClr val="404155"/>
                </a:solidFill>
                <a:latin typeface="Corben" pitchFamily="34" charset="0"/>
                <a:ea typeface="Corben" pitchFamily="34" charset="-122"/>
                <a:cs typeface="Corben" pitchFamily="34" charset="-120"/>
              </a:rPr>
              <a:t>Refresh Rates</a:t>
            </a:r>
            <a:endParaRPr lang="en-US" sz="2050" dirty="0"/>
          </a:p>
        </p:txBody>
      </p:sp>
      <p:sp>
        <p:nvSpPr>
          <p:cNvPr id="15" name="Text 12"/>
          <p:cNvSpPr/>
          <p:nvPr/>
        </p:nvSpPr>
        <p:spPr>
          <a:xfrm>
            <a:off x="10338316" y="5094446"/>
            <a:ext cx="3547824" cy="2381131"/>
          </a:xfrm>
          <a:prstGeom prst="rect">
            <a:avLst/>
          </a:prstGeom>
          <a:noFill/>
          <a:ln/>
        </p:spPr>
        <p:txBody>
          <a:bodyPr wrap="square" lIns="0" tIns="0" rIns="0" bIns="0" rtlCol="0" anchor="t"/>
          <a:lstStyle/>
          <a:p>
            <a:pPr indent="0" marL="0">
              <a:lnSpc>
                <a:spcPts val="2650"/>
              </a:lnSpc>
              <a:buNone/>
            </a:pPr>
            <a:r>
              <a:rPr lang="en-US" sz="1650" dirty="0">
                <a:solidFill>
                  <a:srgbClr val="404155"/>
                </a:solidFill>
                <a:latin typeface="Nobile" pitchFamily="34" charset="0"/>
                <a:ea typeface="Nobile" pitchFamily="34" charset="-122"/>
                <a:cs typeface="Nobile" pitchFamily="34" charset="-120"/>
              </a:rPr>
              <a:t>Higher refresh rates, like 120Hz and 144Hz, are becoming popular features in high-end smartphones. They provide smoother scrolling and a more responsive user experience, especially for gaming and video playback.</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569119" y="447199"/>
            <a:ext cx="8005763" cy="1016318"/>
          </a:xfrm>
          <a:prstGeom prst="rect">
            <a:avLst/>
          </a:prstGeom>
          <a:noFill/>
          <a:ln/>
        </p:spPr>
        <p:txBody>
          <a:bodyPr wrap="square" lIns="0" tIns="0" rIns="0" bIns="0" rtlCol="0" anchor="t"/>
          <a:lstStyle/>
          <a:p>
            <a:pPr indent="0" marL="0">
              <a:lnSpc>
                <a:spcPts val="4000"/>
              </a:lnSpc>
              <a:buNone/>
            </a:pPr>
            <a:r>
              <a:rPr lang="en-US" sz="3200" dirty="0">
                <a:solidFill>
                  <a:srgbClr val="1B1B27"/>
                </a:solidFill>
                <a:latin typeface="Corben" pitchFamily="34" charset="0"/>
                <a:ea typeface="Corben" pitchFamily="34" charset="-122"/>
                <a:cs typeface="Corben" pitchFamily="34" charset="-120"/>
              </a:rPr>
              <a:t>Smartphone Camera Capabilities and Megapixel Counts</a:t>
            </a:r>
            <a:endParaRPr lang="en-US" sz="3200" dirty="0"/>
          </a:p>
        </p:txBody>
      </p:sp>
      <p:pic>
        <p:nvPicPr>
          <p:cNvPr id="4" name="Image 1" descr="preencoded.png">    </p:cNvPr>
          <p:cNvPicPr>
            <a:picLocks noChangeAspect="1"/>
          </p:cNvPicPr>
          <p:nvPr/>
        </p:nvPicPr>
        <p:blipFill>
          <a:blip r:embed="rId2"/>
          <a:stretch>
            <a:fillRect/>
          </a:stretch>
        </p:blipFill>
        <p:spPr>
          <a:xfrm>
            <a:off x="569119" y="1707356"/>
            <a:ext cx="406479" cy="406479"/>
          </a:xfrm>
          <a:prstGeom prst="rect">
            <a:avLst/>
          </a:prstGeom>
        </p:spPr>
      </p:pic>
      <p:sp>
        <p:nvSpPr>
          <p:cNvPr id="5" name="Text 1"/>
          <p:cNvSpPr/>
          <p:nvPr/>
        </p:nvSpPr>
        <p:spPr>
          <a:xfrm>
            <a:off x="569119" y="2276356"/>
            <a:ext cx="2032754" cy="253960"/>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Multi-lens Systems</a:t>
            </a:r>
            <a:endParaRPr lang="en-US" sz="1600" dirty="0"/>
          </a:p>
        </p:txBody>
      </p:sp>
      <p:sp>
        <p:nvSpPr>
          <p:cNvPr id="6" name="Text 2"/>
          <p:cNvSpPr/>
          <p:nvPr/>
        </p:nvSpPr>
        <p:spPr>
          <a:xfrm>
            <a:off x="569119" y="2627828"/>
            <a:ext cx="8005763" cy="780455"/>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Smartphone cameras are increasingly adopting multi-lens systems, often including wide-angle, telephoto, and macro lenses. This allows for greater versatility and creativity in capturing different scenes.</a:t>
            </a:r>
            <a:endParaRPr lang="en-US" sz="1250" dirty="0"/>
          </a:p>
        </p:txBody>
      </p:sp>
      <p:pic>
        <p:nvPicPr>
          <p:cNvPr id="7" name="Image 2" descr="preencoded.png">    </p:cNvPr>
          <p:cNvPicPr>
            <a:picLocks noChangeAspect="1"/>
          </p:cNvPicPr>
          <p:nvPr/>
        </p:nvPicPr>
        <p:blipFill>
          <a:blip r:embed="rId3"/>
          <a:stretch>
            <a:fillRect/>
          </a:stretch>
        </p:blipFill>
        <p:spPr>
          <a:xfrm>
            <a:off x="569119" y="3896082"/>
            <a:ext cx="406479" cy="406479"/>
          </a:xfrm>
          <a:prstGeom prst="rect">
            <a:avLst/>
          </a:prstGeom>
        </p:spPr>
      </p:pic>
      <p:sp>
        <p:nvSpPr>
          <p:cNvPr id="8" name="Text 3"/>
          <p:cNvSpPr/>
          <p:nvPr/>
        </p:nvSpPr>
        <p:spPr>
          <a:xfrm>
            <a:off x="569119" y="4465082"/>
            <a:ext cx="2032754" cy="253960"/>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Megapixel Race</a:t>
            </a:r>
            <a:endParaRPr lang="en-US" sz="1600" dirty="0"/>
          </a:p>
        </p:txBody>
      </p:sp>
      <p:sp>
        <p:nvSpPr>
          <p:cNvPr id="9" name="Text 4"/>
          <p:cNvSpPr/>
          <p:nvPr/>
        </p:nvSpPr>
        <p:spPr>
          <a:xfrm>
            <a:off x="569119" y="4816554"/>
            <a:ext cx="8005763" cy="780455"/>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The megapixel race continues, with smartphones now boasting sensors with 50MP, 108MP, and even 200MP. However, megapixel count alone doesn't guarantee image quality; other factors, such as sensor size and image processing capabilities, are crucial.</a:t>
            </a:r>
            <a:endParaRPr lang="en-US" sz="1250" dirty="0"/>
          </a:p>
        </p:txBody>
      </p:sp>
      <p:pic>
        <p:nvPicPr>
          <p:cNvPr id="10" name="Image 3" descr="preencoded.png">    </p:cNvPr>
          <p:cNvPicPr>
            <a:picLocks noChangeAspect="1"/>
          </p:cNvPicPr>
          <p:nvPr/>
        </p:nvPicPr>
        <p:blipFill>
          <a:blip r:embed="rId4"/>
          <a:stretch>
            <a:fillRect/>
          </a:stretch>
        </p:blipFill>
        <p:spPr>
          <a:xfrm>
            <a:off x="569119" y="6084808"/>
            <a:ext cx="406479" cy="406479"/>
          </a:xfrm>
          <a:prstGeom prst="rect">
            <a:avLst/>
          </a:prstGeom>
        </p:spPr>
      </p:pic>
      <p:sp>
        <p:nvSpPr>
          <p:cNvPr id="11" name="Text 5"/>
          <p:cNvSpPr/>
          <p:nvPr/>
        </p:nvSpPr>
        <p:spPr>
          <a:xfrm>
            <a:off x="569119" y="6653808"/>
            <a:ext cx="2815947" cy="253960"/>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AI-powered Image Processing</a:t>
            </a:r>
            <a:endParaRPr lang="en-US" sz="1600" dirty="0"/>
          </a:p>
        </p:txBody>
      </p:sp>
      <p:sp>
        <p:nvSpPr>
          <p:cNvPr id="12" name="Text 6"/>
          <p:cNvSpPr/>
          <p:nvPr/>
        </p:nvSpPr>
        <p:spPr>
          <a:xfrm>
            <a:off x="569119" y="7005280"/>
            <a:ext cx="8005763" cy="780455"/>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Artificial intelligence is playing a significant role in enhancing smartphone camera performance. AI algorithms can automatically adjust settings, optimize images in real-time, and even remove unwanted objects from photos.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2704" y="944642"/>
            <a:ext cx="11682651" cy="609600"/>
          </a:xfrm>
          <a:prstGeom prst="rect">
            <a:avLst/>
          </a:prstGeom>
          <a:noFill/>
          <a:ln/>
        </p:spPr>
        <p:txBody>
          <a:bodyPr wrap="none" lIns="0" tIns="0" rIns="0" bIns="0" rtlCol="0" anchor="t"/>
          <a:lstStyle/>
          <a:p>
            <a:pPr indent="0" marL="0">
              <a:lnSpc>
                <a:spcPts val="4800"/>
              </a:lnSpc>
              <a:buNone/>
            </a:pPr>
            <a:r>
              <a:rPr lang="en-US" sz="3800" dirty="0">
                <a:solidFill>
                  <a:srgbClr val="1B1B27"/>
                </a:solidFill>
                <a:latin typeface="Corben" pitchFamily="34" charset="0"/>
                <a:ea typeface="Corben" pitchFamily="34" charset="-122"/>
                <a:cs typeface="Corben" pitchFamily="34" charset="-120"/>
              </a:rPr>
              <a:t>Smartphone Battery Life and Charging Innovations</a:t>
            </a:r>
            <a:endParaRPr lang="en-US" sz="3800" dirty="0"/>
          </a:p>
        </p:txBody>
      </p:sp>
      <p:pic>
        <p:nvPicPr>
          <p:cNvPr id="3" name="Image 0" descr="preencoded.png">    </p:cNvPr>
          <p:cNvPicPr>
            <a:picLocks noChangeAspect="1"/>
          </p:cNvPicPr>
          <p:nvPr/>
        </p:nvPicPr>
        <p:blipFill>
          <a:blip r:embed="rId1"/>
          <a:stretch>
            <a:fillRect/>
          </a:stretch>
        </p:blipFill>
        <p:spPr>
          <a:xfrm>
            <a:off x="2904530" y="1944291"/>
            <a:ext cx="2188607" cy="1747718"/>
          </a:xfrm>
          <a:prstGeom prst="rect">
            <a:avLst/>
          </a:prstGeom>
        </p:spPr>
      </p:pic>
      <p:sp>
        <p:nvSpPr>
          <p:cNvPr id="4" name="Text 1"/>
          <p:cNvSpPr/>
          <p:nvPr/>
        </p:nvSpPr>
        <p:spPr>
          <a:xfrm>
            <a:off x="3962757" y="2855952"/>
            <a:ext cx="72033" cy="390049"/>
          </a:xfrm>
          <a:prstGeom prst="rect">
            <a:avLst/>
          </a:prstGeom>
          <a:noFill/>
          <a:ln/>
        </p:spPr>
        <p:txBody>
          <a:bodyPr wrap="none" lIns="0" tIns="0" rIns="0" bIns="0" rtlCol="0" anchor="t"/>
          <a:lstStyle/>
          <a:p>
            <a:pPr algn="ctr" indent="0" marL="0">
              <a:lnSpc>
                <a:spcPts val="3050"/>
              </a:lnSpc>
              <a:buNone/>
            </a:pPr>
            <a:r>
              <a:rPr lang="en-US" sz="1900" dirty="0">
                <a:solidFill>
                  <a:srgbClr val="404155"/>
                </a:solidFill>
                <a:latin typeface="Corben" pitchFamily="34" charset="0"/>
                <a:ea typeface="Corben" pitchFamily="34" charset="-122"/>
                <a:cs typeface="Corben" pitchFamily="34" charset="-120"/>
              </a:rPr>
              <a:t>1</a:t>
            </a:r>
            <a:endParaRPr lang="en-US" sz="1900" dirty="0"/>
          </a:p>
        </p:txBody>
      </p:sp>
      <p:sp>
        <p:nvSpPr>
          <p:cNvPr id="5" name="Text 2"/>
          <p:cNvSpPr/>
          <p:nvPr/>
        </p:nvSpPr>
        <p:spPr>
          <a:xfrm>
            <a:off x="5288161" y="2139315"/>
            <a:ext cx="2438400" cy="304800"/>
          </a:xfrm>
          <a:prstGeom prst="rect">
            <a:avLst/>
          </a:prstGeom>
          <a:noFill/>
          <a:ln/>
        </p:spPr>
        <p:txBody>
          <a:bodyPr wrap="none" lIns="0" tIns="0" rIns="0" bIns="0" rtlCol="0" anchor="t"/>
          <a:lstStyle/>
          <a:p>
            <a:pPr algn="l" indent="0" marL="0">
              <a:lnSpc>
                <a:spcPts val="2400"/>
              </a:lnSpc>
              <a:buNone/>
            </a:pPr>
            <a:r>
              <a:rPr lang="en-US" sz="1900" dirty="0">
                <a:solidFill>
                  <a:srgbClr val="404155"/>
                </a:solidFill>
                <a:latin typeface="Corben" pitchFamily="34" charset="0"/>
                <a:ea typeface="Corben" pitchFamily="34" charset="-122"/>
                <a:cs typeface="Corben" pitchFamily="34" charset="-120"/>
              </a:rPr>
              <a:t>Larger Batteries</a:t>
            </a:r>
            <a:endParaRPr lang="en-US" sz="1900" dirty="0"/>
          </a:p>
        </p:txBody>
      </p:sp>
      <p:sp>
        <p:nvSpPr>
          <p:cNvPr id="6" name="Text 3"/>
          <p:cNvSpPr/>
          <p:nvPr/>
        </p:nvSpPr>
        <p:spPr>
          <a:xfrm>
            <a:off x="5288161" y="2561153"/>
            <a:ext cx="8464510" cy="935831"/>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Smartphone batteries are becoming larger, with 5,000mAh and even 6,000mAh capacities becoming more common. This extends battery life and enables users to use their phones for longer periods without needing to recharge.</a:t>
            </a:r>
            <a:endParaRPr lang="en-US" sz="1500" dirty="0"/>
          </a:p>
        </p:txBody>
      </p:sp>
      <p:sp>
        <p:nvSpPr>
          <p:cNvPr id="7" name="Shape 4"/>
          <p:cNvSpPr/>
          <p:nvPr/>
        </p:nvSpPr>
        <p:spPr>
          <a:xfrm>
            <a:off x="5141833" y="3706773"/>
            <a:ext cx="8757166" cy="11430"/>
          </a:xfrm>
          <a:prstGeom prst="roundRect">
            <a:avLst>
              <a:gd name="adj" fmla="val 716829"/>
            </a:avLst>
          </a:prstGeom>
          <a:solidFill>
            <a:srgbClr val="B8BFDF"/>
          </a:solidFill>
          <a:ln/>
        </p:spPr>
      </p:sp>
      <p:pic>
        <p:nvPicPr>
          <p:cNvPr id="8" name="Image 1" descr="preencoded.png">    </p:cNvPr>
          <p:cNvPicPr>
            <a:picLocks noChangeAspect="1"/>
          </p:cNvPicPr>
          <p:nvPr/>
        </p:nvPicPr>
        <p:blipFill>
          <a:blip r:embed="rId2"/>
          <a:stretch>
            <a:fillRect/>
          </a:stretch>
        </p:blipFill>
        <p:spPr>
          <a:xfrm>
            <a:off x="1810226" y="3740706"/>
            <a:ext cx="4377333" cy="1747718"/>
          </a:xfrm>
          <a:prstGeom prst="rect">
            <a:avLst/>
          </a:prstGeom>
        </p:spPr>
      </p:pic>
      <p:sp>
        <p:nvSpPr>
          <p:cNvPr id="9" name="Text 5"/>
          <p:cNvSpPr/>
          <p:nvPr/>
        </p:nvSpPr>
        <p:spPr>
          <a:xfrm>
            <a:off x="3935254" y="4419481"/>
            <a:ext cx="127159" cy="390049"/>
          </a:xfrm>
          <a:prstGeom prst="rect">
            <a:avLst/>
          </a:prstGeom>
          <a:noFill/>
          <a:ln/>
        </p:spPr>
        <p:txBody>
          <a:bodyPr wrap="none" lIns="0" tIns="0" rIns="0" bIns="0" rtlCol="0" anchor="t"/>
          <a:lstStyle/>
          <a:p>
            <a:pPr algn="ctr" indent="0" marL="0">
              <a:lnSpc>
                <a:spcPts val="3050"/>
              </a:lnSpc>
              <a:buNone/>
            </a:pPr>
            <a:r>
              <a:rPr lang="en-US" sz="1900" dirty="0">
                <a:solidFill>
                  <a:srgbClr val="404155"/>
                </a:solidFill>
                <a:latin typeface="Corben" pitchFamily="34" charset="0"/>
                <a:ea typeface="Corben" pitchFamily="34" charset="-122"/>
                <a:cs typeface="Corben" pitchFamily="34" charset="-120"/>
              </a:rPr>
              <a:t>2</a:t>
            </a:r>
            <a:endParaRPr lang="en-US" sz="1900" dirty="0"/>
          </a:p>
        </p:txBody>
      </p:sp>
      <p:sp>
        <p:nvSpPr>
          <p:cNvPr id="10" name="Text 6"/>
          <p:cNvSpPr/>
          <p:nvPr/>
        </p:nvSpPr>
        <p:spPr>
          <a:xfrm>
            <a:off x="6382583" y="3935730"/>
            <a:ext cx="2438400" cy="304800"/>
          </a:xfrm>
          <a:prstGeom prst="rect">
            <a:avLst/>
          </a:prstGeom>
          <a:noFill/>
          <a:ln/>
        </p:spPr>
        <p:txBody>
          <a:bodyPr wrap="none" lIns="0" tIns="0" rIns="0" bIns="0" rtlCol="0" anchor="t"/>
          <a:lstStyle/>
          <a:p>
            <a:pPr algn="l" indent="0" marL="0">
              <a:lnSpc>
                <a:spcPts val="2400"/>
              </a:lnSpc>
              <a:buNone/>
            </a:pPr>
            <a:r>
              <a:rPr lang="en-US" sz="1900" dirty="0">
                <a:solidFill>
                  <a:srgbClr val="404155"/>
                </a:solidFill>
                <a:latin typeface="Corben" pitchFamily="34" charset="0"/>
                <a:ea typeface="Corben" pitchFamily="34" charset="-122"/>
                <a:cs typeface="Corben" pitchFamily="34" charset="-120"/>
              </a:rPr>
              <a:t>Fast Charging</a:t>
            </a:r>
            <a:endParaRPr lang="en-US" sz="1900" dirty="0"/>
          </a:p>
        </p:txBody>
      </p:sp>
      <p:sp>
        <p:nvSpPr>
          <p:cNvPr id="11" name="Text 7"/>
          <p:cNvSpPr/>
          <p:nvPr/>
        </p:nvSpPr>
        <p:spPr>
          <a:xfrm>
            <a:off x="6382583" y="4357568"/>
            <a:ext cx="7370088" cy="935831"/>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Fast charging technologies, such as Quick Charge and Power Delivery, are now commonplace. These technologies allow for faster charging times, reducing the time users need to spend plugged in.</a:t>
            </a:r>
            <a:endParaRPr lang="en-US" sz="1500" dirty="0"/>
          </a:p>
        </p:txBody>
      </p:sp>
      <p:sp>
        <p:nvSpPr>
          <p:cNvPr id="12" name="Shape 8"/>
          <p:cNvSpPr/>
          <p:nvPr/>
        </p:nvSpPr>
        <p:spPr>
          <a:xfrm>
            <a:off x="6236256" y="5503188"/>
            <a:ext cx="7662743" cy="11430"/>
          </a:xfrm>
          <a:prstGeom prst="roundRect">
            <a:avLst>
              <a:gd name="adj" fmla="val 716829"/>
            </a:avLst>
          </a:prstGeom>
          <a:solidFill>
            <a:srgbClr val="B8BFDF"/>
          </a:solidFill>
          <a:ln/>
        </p:spPr>
      </p:sp>
      <p:pic>
        <p:nvPicPr>
          <p:cNvPr id="13" name="Image 2" descr="preencoded.png">    </p:cNvPr>
          <p:cNvPicPr>
            <a:picLocks noChangeAspect="1"/>
          </p:cNvPicPr>
          <p:nvPr/>
        </p:nvPicPr>
        <p:blipFill>
          <a:blip r:embed="rId3"/>
          <a:stretch>
            <a:fillRect/>
          </a:stretch>
        </p:blipFill>
        <p:spPr>
          <a:xfrm>
            <a:off x="715804" y="5537121"/>
            <a:ext cx="6566059" cy="1747718"/>
          </a:xfrm>
          <a:prstGeom prst="rect">
            <a:avLst/>
          </a:prstGeom>
        </p:spPr>
      </p:pic>
      <p:sp>
        <p:nvSpPr>
          <p:cNvPr id="14" name="Text 9"/>
          <p:cNvSpPr/>
          <p:nvPr/>
        </p:nvSpPr>
        <p:spPr>
          <a:xfrm>
            <a:off x="3930372" y="6215896"/>
            <a:ext cx="136922" cy="390049"/>
          </a:xfrm>
          <a:prstGeom prst="rect">
            <a:avLst/>
          </a:prstGeom>
          <a:noFill/>
          <a:ln/>
        </p:spPr>
        <p:txBody>
          <a:bodyPr wrap="none" lIns="0" tIns="0" rIns="0" bIns="0" rtlCol="0" anchor="t"/>
          <a:lstStyle/>
          <a:p>
            <a:pPr algn="ctr" indent="0" marL="0">
              <a:lnSpc>
                <a:spcPts val="3050"/>
              </a:lnSpc>
              <a:buNone/>
            </a:pPr>
            <a:r>
              <a:rPr lang="en-US" sz="1900" dirty="0">
                <a:solidFill>
                  <a:srgbClr val="404155"/>
                </a:solidFill>
                <a:latin typeface="Corben" pitchFamily="34" charset="0"/>
                <a:ea typeface="Corben" pitchFamily="34" charset="-122"/>
                <a:cs typeface="Corben" pitchFamily="34" charset="-120"/>
              </a:rPr>
              <a:t>3</a:t>
            </a:r>
            <a:endParaRPr lang="en-US" sz="1900" dirty="0"/>
          </a:p>
        </p:txBody>
      </p:sp>
      <p:sp>
        <p:nvSpPr>
          <p:cNvPr id="15" name="Text 10"/>
          <p:cNvSpPr/>
          <p:nvPr/>
        </p:nvSpPr>
        <p:spPr>
          <a:xfrm>
            <a:off x="7476887" y="5732145"/>
            <a:ext cx="2438400" cy="304800"/>
          </a:xfrm>
          <a:prstGeom prst="rect">
            <a:avLst/>
          </a:prstGeom>
          <a:noFill/>
          <a:ln/>
        </p:spPr>
        <p:txBody>
          <a:bodyPr wrap="none" lIns="0" tIns="0" rIns="0" bIns="0" rtlCol="0" anchor="t"/>
          <a:lstStyle/>
          <a:p>
            <a:pPr algn="l" indent="0" marL="0">
              <a:lnSpc>
                <a:spcPts val="2400"/>
              </a:lnSpc>
              <a:buNone/>
            </a:pPr>
            <a:r>
              <a:rPr lang="en-US" sz="1900" dirty="0">
                <a:solidFill>
                  <a:srgbClr val="404155"/>
                </a:solidFill>
                <a:latin typeface="Corben" pitchFamily="34" charset="0"/>
                <a:ea typeface="Corben" pitchFamily="34" charset="-122"/>
                <a:cs typeface="Corben" pitchFamily="34" charset="-120"/>
              </a:rPr>
              <a:t>Wireless Charging</a:t>
            </a:r>
            <a:endParaRPr lang="en-US" sz="1900" dirty="0"/>
          </a:p>
        </p:txBody>
      </p:sp>
      <p:sp>
        <p:nvSpPr>
          <p:cNvPr id="16" name="Text 11"/>
          <p:cNvSpPr/>
          <p:nvPr/>
        </p:nvSpPr>
        <p:spPr>
          <a:xfrm>
            <a:off x="7476887" y="6153983"/>
            <a:ext cx="6275784" cy="935831"/>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Wireless charging is becoming increasingly popular, offering a more convenient charging experience. Smartphones can be charged without cables, simply by placing them on a charging pad.</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09204"/>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Conclusion: The Future of Smartphone Technology</a:t>
            </a:r>
            <a:endParaRPr lang="en-US" sz="4450" dirty="0"/>
          </a:p>
        </p:txBody>
      </p:sp>
      <p:sp>
        <p:nvSpPr>
          <p:cNvPr id="4" name="Text 1"/>
          <p:cNvSpPr/>
          <p:nvPr/>
        </p:nvSpPr>
        <p:spPr>
          <a:xfrm>
            <a:off x="793790" y="586692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smartphone landscape is constantly evolving, with new innovations emerging regularly. From advanced displays and camera systems to innovative battery technologies, the future of smartphones is bright, promising even more impressive capabilities and user experiences.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2024-11-24T16:06:51Z</dcterms:created>
  <dcterms:modified xsi:type="dcterms:W3CDTF">2024-11-24T16:06:51Z</dcterms:modified>
</cp:coreProperties>
</file>